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8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2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7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9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0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1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7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BD3C-E4F9-49E5-B905-54BF4B9FD87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BCF9-37BD-4C09-845A-50E1BB6B0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2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10" name="object 4"/>
          <p:cNvSpPr/>
          <p:nvPr/>
        </p:nvSpPr>
        <p:spPr>
          <a:xfrm>
            <a:off x="2926080" y="6022848"/>
            <a:ext cx="6248400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GYNAECOLOGY 20th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EDITION by Ten Teachers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42268" y="1812121"/>
            <a:ext cx="67322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REPRODUCTIVE BLOCK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smtClean="0">
                <a:solidFill>
                  <a:srgbClr val="000000"/>
                </a:solidFill>
              </a:rPr>
              <a:t>Lecture 4</a:t>
            </a:r>
            <a:endParaRPr lang="en-US" b="1" kern="0" dirty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Duration : 1 hour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/>
              <a:t>MENOPAUSE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Dr.RAYA MUSLIM AL HASSAN</a:t>
            </a:r>
            <a:endParaRPr lang="en-US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0741" y="3780112"/>
            <a:ext cx="80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Block </a:t>
            </a:r>
            <a:r>
              <a:rPr lang="en-US" sz="2400" b="1" dirty="0">
                <a:solidFill>
                  <a:srgbClr val="000000"/>
                </a:solidFill>
                <a:cs typeface="+mj-cs"/>
              </a:rPr>
              <a:t>staff</a:t>
            </a: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cs typeface="+mj-cs"/>
              </a:rPr>
              <a:t>Dr.Raya Muslim Al Hassan (BLOCK leader)          </a:t>
            </a:r>
            <a:endParaRPr lang="en-US" sz="2400" dirty="0" smtClean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Dr.Marwa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adik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(co leader)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Dr. Abdul </a:t>
            </a:r>
            <a:r>
              <a:rPr lang="en-US" sz="2400" dirty="0" err="1" smtClean="0">
                <a:solidFill>
                  <a:srgbClr val="000000"/>
                </a:solidFill>
              </a:rPr>
              <a:t>kareem</a:t>
            </a:r>
            <a:r>
              <a:rPr lang="en-US" sz="2400" dirty="0" smtClean="0">
                <a:solidFill>
                  <a:srgbClr val="000000"/>
                </a:solidFill>
              </a:rPr>
              <a:t> Hussain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ubber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Dr.Alaa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Hufdhi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49173" y="858014"/>
            <a:ext cx="5907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Academic year 2021-2022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5</a:t>
            </a:r>
            <a:r>
              <a:rPr lang="en-US" sz="2800" b="1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b="1" kern="0" dirty="0" smtClean="0">
                <a:solidFill>
                  <a:srgbClr val="000000"/>
                </a:solidFill>
              </a:rPr>
              <a:t> year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2065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1704" y="1459683"/>
            <a:ext cx="80375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Side-effects associated with </a:t>
            </a:r>
            <a:r>
              <a:rPr lang="en-US" sz="3200" dirty="0" err="1" smtClean="0"/>
              <a:t>oestrogen</a:t>
            </a:r>
            <a:r>
              <a:rPr lang="en-US" sz="3200" dirty="0" smtClean="0"/>
              <a:t>:-</a:t>
            </a:r>
          </a:p>
          <a:p>
            <a:r>
              <a:rPr lang="en-US" sz="2400" dirty="0" smtClean="0"/>
              <a:t>• breast tenderness or swelling; </a:t>
            </a:r>
          </a:p>
          <a:p>
            <a:r>
              <a:rPr lang="en-US" sz="2400" dirty="0" smtClean="0"/>
              <a:t>• nausea; </a:t>
            </a:r>
          </a:p>
          <a:p>
            <a:r>
              <a:rPr lang="en-US" sz="2400" dirty="0" smtClean="0"/>
              <a:t>• leg cramps; </a:t>
            </a:r>
          </a:p>
          <a:p>
            <a:r>
              <a:rPr lang="en-US" sz="2400" dirty="0" smtClean="0"/>
              <a:t>• headaches.</a:t>
            </a:r>
          </a:p>
          <a:p>
            <a:r>
              <a:rPr lang="en-US" sz="2400" dirty="0" smtClean="0"/>
              <a:t>  </a:t>
            </a:r>
            <a:r>
              <a:rPr lang="en-US" sz="3200" dirty="0" smtClean="0"/>
              <a:t>Side-effects associated with </a:t>
            </a:r>
            <a:r>
              <a:rPr lang="en-US" sz="3200" dirty="0" err="1" smtClean="0"/>
              <a:t>progestogen</a:t>
            </a:r>
            <a:r>
              <a:rPr lang="en-US" sz="3200" dirty="0" smtClean="0"/>
              <a:t>: </a:t>
            </a:r>
          </a:p>
          <a:p>
            <a:r>
              <a:rPr lang="en-US" sz="2400" dirty="0" smtClean="0"/>
              <a:t>• fluid retention;</a:t>
            </a:r>
          </a:p>
          <a:p>
            <a:r>
              <a:rPr lang="en-US" sz="2400" dirty="0" smtClean="0"/>
              <a:t> • breast tenderness; </a:t>
            </a:r>
          </a:p>
          <a:p>
            <a:r>
              <a:rPr lang="en-US" sz="2400" dirty="0" smtClean="0"/>
              <a:t>• headaches; </a:t>
            </a:r>
          </a:p>
          <a:p>
            <a:r>
              <a:rPr lang="en-US" sz="2400" dirty="0" smtClean="0"/>
              <a:t>• mood swings; </a:t>
            </a:r>
          </a:p>
          <a:p>
            <a:r>
              <a:rPr lang="en-US" sz="2400" dirty="0" smtClean="0"/>
              <a:t>• depression; </a:t>
            </a:r>
          </a:p>
          <a:p>
            <a:r>
              <a:rPr lang="en-US" sz="2400" dirty="0" smtClean="0"/>
              <a:t>• acne. </a:t>
            </a:r>
            <a:endParaRPr lang="en-US" sz="2400" dirty="0"/>
          </a:p>
        </p:txBody>
      </p:sp>
      <p:sp>
        <p:nvSpPr>
          <p:cNvPr id="5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5840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Most side-effects can be managed with a change in </a:t>
            </a:r>
            <a:r>
              <a:rPr lang="en-US" dirty="0" smtClean="0"/>
              <a:t>the dose </a:t>
            </a:r>
            <a:r>
              <a:rPr lang="en-US" dirty="0"/>
              <a:t>of </a:t>
            </a:r>
            <a:r>
              <a:rPr lang="en-US" dirty="0" err="1"/>
              <a:t>oestrogen</a:t>
            </a:r>
            <a:r>
              <a:rPr lang="en-US" dirty="0"/>
              <a:t> or a change </a:t>
            </a:r>
            <a:r>
              <a:rPr lang="en-US" dirty="0" smtClean="0"/>
              <a:t>in the </a:t>
            </a:r>
            <a:r>
              <a:rPr lang="en-US" dirty="0"/>
              <a:t>type of </a:t>
            </a:r>
            <a:r>
              <a:rPr lang="en-US" dirty="0" err="1"/>
              <a:t>progestogen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Some patients can also benefit from a switch of route. </a:t>
            </a:r>
            <a:endParaRPr lang="en-US" dirty="0" smtClean="0"/>
          </a:p>
          <a:p>
            <a:pPr algn="just"/>
            <a:r>
              <a:rPr lang="en-US" dirty="0" smtClean="0"/>
              <a:t>Many </a:t>
            </a:r>
            <a:r>
              <a:rPr lang="en-US" dirty="0"/>
              <a:t>women find the IUS a useful device as it delivers much less </a:t>
            </a:r>
            <a:r>
              <a:rPr lang="en-US" dirty="0" err="1"/>
              <a:t>progestogen</a:t>
            </a:r>
            <a:r>
              <a:rPr lang="en-US" dirty="0"/>
              <a:t> into the circulation, thus reducing </a:t>
            </a:r>
            <a:r>
              <a:rPr lang="en-US" dirty="0" err="1"/>
              <a:t>progestogenic</a:t>
            </a:r>
            <a:r>
              <a:rPr lang="en-US" dirty="0"/>
              <a:t> side-effects.</a:t>
            </a:r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5123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 Absolute contraindications: </a:t>
            </a:r>
          </a:p>
          <a:p>
            <a:r>
              <a:rPr lang="en-US" dirty="0" smtClean="0"/>
              <a:t>• suspected pregnancy;</a:t>
            </a:r>
          </a:p>
          <a:p>
            <a:r>
              <a:rPr lang="en-US" dirty="0" smtClean="0"/>
              <a:t> • breast cancer;</a:t>
            </a:r>
          </a:p>
          <a:p>
            <a:r>
              <a:rPr lang="en-US" dirty="0" smtClean="0"/>
              <a:t> • endometrial cancer;</a:t>
            </a:r>
          </a:p>
          <a:p>
            <a:r>
              <a:rPr lang="en-US" dirty="0" smtClean="0"/>
              <a:t> • active liver disease; </a:t>
            </a:r>
          </a:p>
          <a:p>
            <a:r>
              <a:rPr lang="en-US" dirty="0" smtClean="0"/>
              <a:t>• uncontrolled hypertension; </a:t>
            </a:r>
          </a:p>
          <a:p>
            <a:r>
              <a:rPr lang="en-US" dirty="0" smtClean="0"/>
              <a:t>• known current venous thromboembolism (VTE);</a:t>
            </a:r>
          </a:p>
          <a:p>
            <a:r>
              <a:rPr lang="en-US" dirty="0" smtClean="0"/>
              <a:t> • known thrombophilia (e.g. Factor V </a:t>
            </a:r>
            <a:r>
              <a:rPr lang="en-US" dirty="0" err="1" smtClean="0"/>
              <a:t>leiden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545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OBJECTIVES </a:t>
            </a:r>
          </a:p>
          <a:p>
            <a:r>
              <a:rPr lang="en-US" dirty="0" smtClean="0"/>
              <a:t> Know the definition of menopause.</a:t>
            </a:r>
          </a:p>
          <a:p>
            <a:r>
              <a:rPr lang="en-US" dirty="0" smtClean="0"/>
              <a:t> Understand physiological and non-physiological menopause.</a:t>
            </a:r>
          </a:p>
          <a:p>
            <a:r>
              <a:rPr lang="en-US" dirty="0" smtClean="0"/>
              <a:t> Understand the effect of menopause on women.</a:t>
            </a:r>
          </a:p>
          <a:p>
            <a:r>
              <a:rPr lang="en-US" dirty="0" smtClean="0"/>
              <a:t> Explain the main forms of treatment of the menopause. </a:t>
            </a:r>
          </a:p>
          <a:p>
            <a:r>
              <a:rPr lang="en-US" dirty="0" smtClean="0"/>
              <a:t>Know the side-effects and the contraindications of hormonal replacement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72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0664" y="2274838"/>
            <a:ext cx="10661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• Menopause: the last menstrual period (LMP).</a:t>
            </a:r>
          </a:p>
          <a:p>
            <a:pPr algn="just"/>
            <a:r>
              <a:rPr lang="en-US" sz="2400" dirty="0" smtClean="0"/>
              <a:t> • </a:t>
            </a:r>
            <a:r>
              <a:rPr lang="en-US" sz="2400" dirty="0" err="1" smtClean="0"/>
              <a:t>Perimenopause</a:t>
            </a:r>
            <a:r>
              <a:rPr lang="en-US" sz="2400" dirty="0" smtClean="0"/>
              <a:t>: time of life from the onset of ovarian dysfunction until 1 year after the last period and the diagnosis of menopause is made. This time is also known as the climacteric. </a:t>
            </a:r>
          </a:p>
          <a:p>
            <a:pPr algn="just"/>
            <a:r>
              <a:rPr lang="en-US" sz="2400" dirty="0" smtClean="0"/>
              <a:t>• </a:t>
            </a:r>
            <a:r>
              <a:rPr lang="en-US" sz="2400" dirty="0" err="1" smtClean="0"/>
              <a:t>Postmenopause</a:t>
            </a:r>
            <a:r>
              <a:rPr lang="en-US" sz="2400" dirty="0" smtClean="0"/>
              <a:t>: all women who have been 1 year since their last period are deemed postmenopausal. </a:t>
            </a:r>
            <a:endParaRPr lang="en-US" sz="2400" dirty="0"/>
          </a:p>
        </p:txBody>
      </p:sp>
      <p:sp>
        <p:nvSpPr>
          <p:cNvPr id="5" name="object 4"/>
          <p:cNvSpPr/>
          <p:nvPr/>
        </p:nvSpPr>
        <p:spPr>
          <a:xfrm>
            <a:off x="0" y="12256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323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6963"/>
            <a:ext cx="10515600" cy="1325563"/>
          </a:xfrm>
        </p:spPr>
        <p:txBody>
          <a:bodyPr/>
          <a:lstStyle/>
          <a:p>
            <a:r>
              <a:rPr lang="en-US" dirty="0" smtClean="0"/>
              <a:t>PHYSIOLOGICAL AND NON PHYSIOLOGICAL MENOPAUSE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2414646"/>
            <a:ext cx="10515600" cy="1868551"/>
          </a:xfrm>
        </p:spPr>
        <p:txBody>
          <a:bodyPr/>
          <a:lstStyle/>
          <a:p>
            <a:r>
              <a:rPr lang="en-GB" dirty="0" smtClean="0"/>
              <a:t>Oestrogen levels fall dramatically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* </a:t>
            </a:r>
            <a:r>
              <a:rPr lang="en-GB" dirty="0" smtClean="0"/>
              <a:t>Less –‘</a:t>
            </a:r>
            <a:r>
              <a:rPr lang="en-GB" dirty="0" err="1" smtClean="0"/>
              <a:t>ve</a:t>
            </a:r>
            <a:r>
              <a:rPr lang="en-GB" dirty="0" smtClean="0"/>
              <a:t> feedback, so </a:t>
            </a:r>
            <a:r>
              <a:rPr lang="en-GB" b="1" dirty="0" smtClean="0"/>
              <a:t>LH and FSH levels rise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* </a:t>
            </a:r>
            <a:r>
              <a:rPr lang="en-GB" b="1" dirty="0" smtClean="0"/>
              <a:t>FSH rises dramatically</a:t>
            </a:r>
            <a:r>
              <a:rPr lang="en-GB" dirty="0" smtClean="0"/>
              <a:t> due to loss of </a:t>
            </a:r>
            <a:r>
              <a:rPr lang="en-GB" dirty="0" err="1" smtClean="0"/>
              <a:t>Inhibin</a:t>
            </a:r>
            <a:r>
              <a:rPr lang="en-GB" dirty="0" smtClean="0"/>
              <a:t> too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34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Principal causes of premature ovarian insufficiency</a:t>
            </a:r>
          </a:p>
          <a:p>
            <a:pPr marL="0" indent="0">
              <a:buNone/>
            </a:pPr>
            <a:r>
              <a:rPr lang="en-US" dirty="0" smtClean="0"/>
              <a:t>1-  Primary: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Chromosome </a:t>
            </a:r>
            <a:r>
              <a:rPr lang="en-US" dirty="0" smtClean="0"/>
              <a:t>anomalies (e.g. Turner’s, fragile X) Autoimmune disease (e.g. hypothyroidism, Addison’s, myasthenia gravis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Enzyme deficiencies (e.g. </a:t>
            </a:r>
            <a:r>
              <a:rPr lang="en-US" dirty="0" err="1" smtClean="0"/>
              <a:t>galactosaemia</a:t>
            </a:r>
            <a:r>
              <a:rPr lang="en-US" dirty="0" smtClean="0"/>
              <a:t>, 17a-hydroxylase deficiency)</a:t>
            </a:r>
          </a:p>
          <a:p>
            <a:pPr marL="0" indent="0">
              <a:buNone/>
            </a:pPr>
            <a:r>
              <a:rPr lang="en-US" dirty="0" smtClean="0"/>
              <a:t>2-  </a:t>
            </a:r>
            <a:r>
              <a:rPr lang="en-US" dirty="0" smtClean="0"/>
              <a:t>Secondary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Chemotherapy or radiotherapy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Infections (e.g. tuberculosis, mumps, malaria, varicella)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47446" y="39308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16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133" y="682623"/>
            <a:ext cx="10515600" cy="1325563"/>
          </a:xfrm>
        </p:spPr>
        <p:txBody>
          <a:bodyPr/>
          <a:lstStyle/>
          <a:p>
            <a:r>
              <a:rPr lang="en-US" dirty="0" smtClean="0"/>
              <a:t>Effects of menopause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Vascular</a:t>
            </a:r>
          </a:p>
          <a:p>
            <a:r>
              <a:rPr lang="en-GB" dirty="0" smtClean="0"/>
              <a:t>Genital</a:t>
            </a:r>
          </a:p>
          <a:p>
            <a:r>
              <a:rPr lang="en-GB" dirty="0" smtClean="0"/>
              <a:t>Bone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sz="3900" b="1" u="sng" dirty="0" smtClean="0"/>
              <a:t>1.  </a:t>
            </a:r>
            <a:r>
              <a:rPr lang="en-GB" sz="3900" b="1" u="sng" dirty="0" smtClean="0"/>
              <a:t>Vascular</a:t>
            </a:r>
            <a:r>
              <a:rPr lang="en-GB" b="1" u="sng" dirty="0" smtClean="0">
                <a:solidFill>
                  <a:srgbClr val="0070C0"/>
                </a:solidFill>
              </a:rPr>
              <a:t/>
            </a:r>
            <a:br>
              <a:rPr lang="en-GB" b="1" u="sng" dirty="0" smtClean="0">
                <a:solidFill>
                  <a:srgbClr val="0070C0"/>
                </a:solidFill>
              </a:rPr>
            </a:br>
            <a:r>
              <a:rPr lang="en-US" i="1" u="sng" dirty="0" smtClean="0"/>
              <a:t/>
            </a:r>
            <a:br>
              <a:rPr lang="en-US" i="1" u="sng" dirty="0" smtClean="0"/>
            </a:br>
            <a:r>
              <a:rPr lang="en-GB" dirty="0" smtClean="0"/>
              <a:t>Hot flushes affect ~80% to some degree</a:t>
            </a:r>
            <a:br>
              <a:rPr lang="en-GB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Transient rises in skin temperature and flushes</a:t>
            </a:r>
            <a:br>
              <a:rPr lang="en-GB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0" y="13636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184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52" y="62688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2.genital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Uterus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GB" b="1" dirty="0" smtClean="0"/>
              <a:t>Regression of endometrium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</a:t>
            </a:r>
            <a:r>
              <a:rPr lang="en-GB" b="1" dirty="0" smtClean="0"/>
              <a:t>Shrinkage of myometrium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</a:t>
            </a:r>
            <a:r>
              <a:rPr lang="en-GB" b="1" dirty="0" smtClean="0"/>
              <a:t>Shrinks away into a very small organ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>
                <a:solidFill>
                  <a:srgbClr val="FF0000"/>
                </a:solidFill>
              </a:rPr>
              <a:t>cervix</a:t>
            </a:r>
            <a:r>
              <a:rPr lang="en-GB" b="1" dirty="0" smtClean="0"/>
              <a:t>    thinning of cervix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GB" b="1" dirty="0" smtClean="0">
                <a:solidFill>
                  <a:srgbClr val="FF0000"/>
                </a:solidFill>
              </a:rPr>
              <a:t>Vagina   </a:t>
            </a:r>
            <a:r>
              <a:rPr lang="en-GB" b="1" dirty="0" smtClean="0"/>
              <a:t> </a:t>
            </a:r>
            <a:r>
              <a:rPr lang="en-GB" b="1" dirty="0" err="1" smtClean="0"/>
              <a:t>rugae</a:t>
            </a:r>
            <a:r>
              <a:rPr lang="en-GB" b="1" dirty="0" smtClean="0"/>
              <a:t> lost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               </a:t>
            </a:r>
            <a:r>
              <a:rPr lang="en-GB" b="1" dirty="0" smtClean="0"/>
              <a:t>Thinner, less distensible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 Breast </a:t>
            </a:r>
            <a:r>
              <a:rPr lang="en-GB" b="1" dirty="0" smtClean="0"/>
              <a:t>Involution of some breast tissue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</a:t>
            </a:r>
            <a:r>
              <a:rPr lang="en-GB" b="1" dirty="0" smtClean="0"/>
              <a:t>Changes in skin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Bladder</a:t>
            </a:r>
            <a:r>
              <a:rPr lang="en-US" b="1" dirty="0" smtClean="0"/>
              <a:t> </a:t>
            </a:r>
            <a:r>
              <a:rPr lang="en-GB" b="1" dirty="0" smtClean="0"/>
              <a:t>Reduction in bladder tone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0" y="-12035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690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93" y="279742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3. Bone effects </a:t>
            </a:r>
            <a:br>
              <a:rPr lang="en-GB" sz="4000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Bone </a:t>
            </a:r>
            <a:r>
              <a:rPr lang="en-GB" dirty="0" smtClean="0"/>
              <a:t>mass reduces by </a:t>
            </a:r>
            <a:r>
              <a:rPr lang="en-GB" b="1" dirty="0" smtClean="0"/>
              <a:t>2.5% per year for several</a:t>
            </a:r>
            <a:br>
              <a:rPr lang="en-GB" b="1" dirty="0" smtClean="0"/>
            </a:br>
            <a:r>
              <a:rPr lang="en-GB" b="1" dirty="0" smtClean="0"/>
              <a:t>    years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Increased </a:t>
            </a:r>
            <a:r>
              <a:rPr lang="en-GB" dirty="0" err="1" smtClean="0"/>
              <a:t>resorption</a:t>
            </a:r>
            <a:r>
              <a:rPr lang="en-GB" dirty="0" smtClean="0"/>
              <a:t> relative to production leading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Osteoporosis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smtClean="0"/>
              <a:t> </a:t>
            </a:r>
            <a:r>
              <a:rPr lang="en-GB" dirty="0" smtClean="0"/>
              <a:t>Much greater in some than others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smtClean="0"/>
              <a:t> </a:t>
            </a:r>
            <a:r>
              <a:rPr lang="en-GB" dirty="0" smtClean="0"/>
              <a:t>Major reason for fractures in later life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smtClean="0"/>
              <a:t> </a:t>
            </a:r>
            <a:r>
              <a:rPr lang="en-GB" dirty="0" smtClean="0"/>
              <a:t>Can be limited by </a:t>
            </a:r>
            <a:r>
              <a:rPr lang="en-GB" b="1" dirty="0" smtClean="0"/>
              <a:t>Oestrogen </a:t>
            </a:r>
            <a:r>
              <a:rPr lang="en-GB" dirty="0" smtClean="0"/>
              <a:t>therapy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794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682623"/>
            <a:ext cx="10515600" cy="1325563"/>
          </a:xfrm>
        </p:spPr>
        <p:txBody>
          <a:bodyPr/>
          <a:lstStyle/>
          <a:p>
            <a:r>
              <a:rPr lang="en-US" dirty="0" smtClean="0"/>
              <a:t>Benefit of HRT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352" y="178378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• Symptoms improved:</a:t>
            </a:r>
          </a:p>
          <a:p>
            <a:r>
              <a:rPr lang="en-US" dirty="0" smtClean="0"/>
              <a:t> • vasomotor symptoms; </a:t>
            </a:r>
          </a:p>
          <a:p>
            <a:r>
              <a:rPr lang="en-US" dirty="0" smtClean="0"/>
              <a:t>• sleep patterns</a:t>
            </a:r>
          </a:p>
          <a:p>
            <a:r>
              <a:rPr lang="en-US" dirty="0" smtClean="0"/>
              <a:t> • performance during the day. </a:t>
            </a:r>
          </a:p>
          <a:p>
            <a:r>
              <a:rPr lang="en-US" dirty="0" smtClean="0"/>
              <a:t>• Prevention of osteoporosis:</a:t>
            </a:r>
          </a:p>
          <a:p>
            <a:r>
              <a:rPr lang="en-US" dirty="0" smtClean="0"/>
              <a:t> • increased bone mineral density;</a:t>
            </a:r>
          </a:p>
          <a:p>
            <a:r>
              <a:rPr lang="en-US" dirty="0" smtClean="0"/>
              <a:t> • reduced incidence of fragility fractures. </a:t>
            </a:r>
          </a:p>
          <a:p>
            <a:r>
              <a:rPr lang="en-US" dirty="0" smtClean="0"/>
              <a:t>• Lower genital tract: • dryness; • soreness; • dyspareunia; </a:t>
            </a:r>
          </a:p>
          <a:p>
            <a:r>
              <a:rPr lang="en-US" dirty="0" smtClean="0"/>
              <a:t>• CVD: preventative effect if started early in menopause.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912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619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Britannic Bold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PHYSIOLOGICAL AND NON PHYSIOLOGICAL MENOPAUSE</vt:lpstr>
      <vt:lpstr>PowerPoint Presentation</vt:lpstr>
      <vt:lpstr>Effects of menopause</vt:lpstr>
      <vt:lpstr>2.genital</vt:lpstr>
      <vt:lpstr>3. Bone effects   Bone mass reduces by 2.5% per year for several     years Increased resorption relative to production leading to  Osteoporosis               * Much greater in some than others               * Major reason for fractures in later life               * Can be limited by Oestrogen therapy</vt:lpstr>
      <vt:lpstr>Benefit of HRT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MENOPAUSE</dc:title>
  <dc:creator>msi</dc:creator>
  <cp:lastModifiedBy>msi</cp:lastModifiedBy>
  <cp:revision>9</cp:revision>
  <dcterms:created xsi:type="dcterms:W3CDTF">2022-03-26T21:04:28Z</dcterms:created>
  <dcterms:modified xsi:type="dcterms:W3CDTF">2022-04-17T18:53:37Z</dcterms:modified>
</cp:coreProperties>
</file>